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64" r:id="rId4"/>
    <p:sldId id="282" r:id="rId5"/>
    <p:sldId id="283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65" r:id="rId14"/>
    <p:sldId id="275" r:id="rId15"/>
    <p:sldId id="292" r:id="rId16"/>
    <p:sldId id="293" r:id="rId17"/>
    <p:sldId id="299" r:id="rId18"/>
    <p:sldId id="294" r:id="rId19"/>
    <p:sldId id="295" r:id="rId20"/>
    <p:sldId id="296" r:id="rId21"/>
    <p:sldId id="297" r:id="rId22"/>
    <p:sldId id="298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82365-2782-4372-985B-8437EF2A2F06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CDA51-195D-40AB-8019-36F40159A4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3006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kumimoji="0" lang="zh-TW" altLang="en-US" dirty="0" smtClean="0">
                <a:solidFill>
                  <a:schemeClr val="tx2"/>
                </a:solidFill>
                <a:ea typeface="新細明體" charset="-120"/>
              </a:rPr>
              <a:t>您手上的書目資料除了</a:t>
            </a:r>
            <a:r>
              <a:rPr kumimoji="0" lang="zh-TW" altLang="en-US" b="1" dirty="0" smtClean="0">
                <a:solidFill>
                  <a:schemeClr val="tx2"/>
                </a:solidFill>
                <a:ea typeface="新細明體" charset="-120"/>
              </a:rPr>
              <a:t>作者</a:t>
            </a:r>
            <a:r>
              <a:rPr kumimoji="0" lang="zh-TW" altLang="en-US" dirty="0" smtClean="0">
                <a:solidFill>
                  <a:schemeClr val="tx2"/>
                </a:solidFill>
                <a:ea typeface="新細明體" charset="-120"/>
              </a:rPr>
              <a:t>與</a:t>
            </a:r>
            <a:r>
              <a:rPr kumimoji="0" lang="zh-TW" altLang="en-US" b="1" dirty="0" smtClean="0">
                <a:solidFill>
                  <a:schemeClr val="tx2"/>
                </a:solidFill>
                <a:ea typeface="新細明體" charset="-120"/>
              </a:rPr>
              <a:t>書名</a:t>
            </a:r>
            <a:r>
              <a:rPr kumimoji="0" lang="zh-TW" altLang="en-US" dirty="0" smtClean="0">
                <a:solidFill>
                  <a:schemeClr val="tx2"/>
                </a:solidFill>
                <a:ea typeface="新細明體" charset="-120"/>
              </a:rPr>
              <a:t>之外，同時列有</a:t>
            </a:r>
            <a:r>
              <a:rPr kumimoji="0" lang="zh-TW" altLang="en-US" b="1" dirty="0" smtClean="0">
                <a:solidFill>
                  <a:schemeClr val="tx2"/>
                </a:solidFill>
                <a:ea typeface="新細明體" charset="-120"/>
              </a:rPr>
              <a:t>出版地</a:t>
            </a:r>
            <a:r>
              <a:rPr kumimoji="0" lang="zh-TW" altLang="en-US" dirty="0" smtClean="0">
                <a:solidFill>
                  <a:schemeClr val="tx2"/>
                </a:solidFill>
                <a:ea typeface="新細明體" charset="-120"/>
              </a:rPr>
              <a:t>、</a:t>
            </a:r>
            <a:r>
              <a:rPr kumimoji="0" lang="zh-TW" altLang="en-US" b="1" dirty="0" smtClean="0">
                <a:solidFill>
                  <a:schemeClr val="tx2"/>
                </a:solidFill>
                <a:ea typeface="新細明體" charset="-120"/>
              </a:rPr>
              <a:t>出版者</a:t>
            </a:r>
            <a:r>
              <a:rPr kumimoji="0" lang="zh-TW" altLang="en-US" dirty="0" smtClean="0">
                <a:solidFill>
                  <a:schemeClr val="tx2"/>
                </a:solidFill>
                <a:ea typeface="新細明體" charset="-120"/>
              </a:rPr>
              <a:t>與</a:t>
            </a:r>
            <a:r>
              <a:rPr kumimoji="0" lang="zh-TW" altLang="en-US" b="1" dirty="0" smtClean="0">
                <a:solidFill>
                  <a:schemeClr val="tx2"/>
                </a:solidFill>
                <a:ea typeface="新細明體" charset="-120"/>
              </a:rPr>
              <a:t>出版年</a:t>
            </a:r>
            <a:r>
              <a:rPr kumimoji="0" lang="zh-TW" altLang="en-US" dirty="0" smtClean="0">
                <a:solidFill>
                  <a:schemeClr val="tx2"/>
                </a:solidFill>
                <a:ea typeface="新細明體" charset="-120"/>
              </a:rPr>
              <a:t>時，大概就可以判斷這筆書目應是圖書資料。</a:t>
            </a:r>
          </a:p>
          <a:p>
            <a:pPr>
              <a:spcBef>
                <a:spcPct val="0"/>
              </a:spcBef>
            </a:pPr>
            <a:r>
              <a:rPr kumimoji="0" lang="zh-TW" altLang="en-US" dirty="0" smtClean="0">
                <a:solidFill>
                  <a:schemeClr val="tx2"/>
                </a:solidFill>
                <a:ea typeface="新細明體" charset="-120"/>
              </a:rPr>
              <a:t>若您想知道那一所圖書館蒐藏有這本書時，須以該書的書名、作者或編者查圖書館的館藏目錄。</a:t>
            </a:r>
            <a:br>
              <a:rPr kumimoji="0" lang="zh-TW" altLang="en-US" dirty="0" smtClean="0">
                <a:solidFill>
                  <a:schemeClr val="tx2"/>
                </a:solidFill>
                <a:ea typeface="新細明體" charset="-120"/>
              </a:rPr>
            </a:br>
            <a:endParaRPr kumimoji="0" lang="zh-TW" altLang="en-US" dirty="0" smtClean="0">
              <a:solidFill>
                <a:schemeClr val="tx2"/>
              </a:solidFill>
              <a:ea typeface="新細明體" charset="-120"/>
            </a:endParaRPr>
          </a:p>
          <a:p>
            <a:pPr>
              <a:spcBef>
                <a:spcPct val="0"/>
              </a:spcBef>
            </a:pPr>
            <a:endParaRPr kumimoji="0" lang="zh-TW" altLang="en-US" dirty="0" smtClean="0">
              <a:solidFill>
                <a:schemeClr val="tx2"/>
              </a:solidFill>
              <a:ea typeface="新細明體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D860D-74ED-4CE3-A265-C834E4AAE8C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3883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zh-TW" altLang="en-US" dirty="0" smtClean="0">
                <a:ea typeface="新細明體" charset="-120"/>
              </a:rPr>
              <a:t>凡是書目上列有</a:t>
            </a:r>
            <a:r>
              <a:rPr lang="zh-TW" altLang="en-US" b="1" dirty="0" smtClean="0">
                <a:ea typeface="新細明體" charset="-120"/>
              </a:rPr>
              <a:t>卷號</a:t>
            </a:r>
            <a:r>
              <a:rPr lang="zh-TW" altLang="en-US" dirty="0" smtClean="0">
                <a:ea typeface="新細明體" charset="-120"/>
              </a:rPr>
              <a:t>、</a:t>
            </a:r>
            <a:r>
              <a:rPr lang="zh-TW" altLang="en-US" b="1" dirty="0" smtClean="0">
                <a:ea typeface="新細明體" charset="-120"/>
              </a:rPr>
              <a:t>期號</a:t>
            </a:r>
            <a:r>
              <a:rPr lang="zh-TW" altLang="en-US" dirty="0" smtClean="0">
                <a:ea typeface="新細明體" charset="-120"/>
              </a:rPr>
              <a:t>、</a:t>
            </a:r>
            <a:r>
              <a:rPr lang="en-US" altLang="zh-TW" b="1" dirty="0" err="1" smtClean="0">
                <a:ea typeface="新細明體" charset="-120"/>
              </a:rPr>
              <a:t>vol</a:t>
            </a:r>
            <a:r>
              <a:rPr lang="en-US" altLang="zh-TW" dirty="0" err="1" smtClean="0">
                <a:ea typeface="新細明體" charset="-120"/>
              </a:rPr>
              <a:t>、</a:t>
            </a:r>
            <a:r>
              <a:rPr lang="en-US" altLang="zh-TW" b="1" dirty="0" err="1" smtClean="0">
                <a:ea typeface="新細明體" charset="-120"/>
              </a:rPr>
              <a:t>no</a:t>
            </a:r>
            <a:r>
              <a:rPr lang="en-US" altLang="zh-TW" dirty="0" err="1" smtClean="0">
                <a:ea typeface="新細明體" charset="-120"/>
              </a:rPr>
              <a:t>、</a:t>
            </a:r>
            <a:r>
              <a:rPr lang="en-US" altLang="zh-TW" b="1" dirty="0" err="1" smtClean="0">
                <a:ea typeface="新細明體" charset="-120"/>
              </a:rPr>
              <a:t>v</a:t>
            </a:r>
            <a:r>
              <a:rPr lang="en-US" altLang="zh-TW" b="1" dirty="0" smtClean="0">
                <a:ea typeface="新細明體" charset="-120"/>
              </a:rPr>
              <a:t>.</a:t>
            </a:r>
            <a:r>
              <a:rPr lang="en-US" altLang="zh-TW" dirty="0" smtClean="0">
                <a:ea typeface="新細明體" charset="-120"/>
              </a:rPr>
              <a:t>、</a:t>
            </a:r>
            <a:r>
              <a:rPr lang="en-US" altLang="zh-TW" b="1" dirty="0" smtClean="0">
                <a:ea typeface="新細明體" charset="-120"/>
              </a:rPr>
              <a:t>n.</a:t>
            </a:r>
            <a:r>
              <a:rPr lang="zh-TW" altLang="en-US" dirty="0" smtClean="0">
                <a:ea typeface="新細明體" charset="-120"/>
              </a:rPr>
              <a:t>這些字眼時，多數是期刊文獻。查圖書館館藏目錄時，以期刊刊名查尋，而不以該篇文章的篇名或作者查尋。</a:t>
            </a:r>
            <a:br>
              <a:rPr lang="zh-TW" altLang="en-US" dirty="0" smtClean="0">
                <a:ea typeface="新細明體" charset="-120"/>
              </a:rPr>
            </a:br>
            <a:endParaRPr lang="zh-TW" altLang="en-US" dirty="0" smtClean="0">
              <a:ea typeface="新細明體" charset="-120"/>
            </a:endParaRPr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D860D-74ED-4CE3-A265-C834E4AAE8C3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122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0FAAA-18F3-43E1-9495-343AEFB0FA6D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8505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586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0FAAA-18F3-43E1-9495-343AEFB0FA6D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1928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0FAAA-18F3-43E1-9495-343AEFB0FA6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1843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ea typeface="新細明體" charset="-120"/>
              </a:rPr>
              <a:t>大學裡碩士、博士班畢業生，每學年均累積為數相當可觀的學位論文，是從事研究蒐集資料時所不可忽略的參考資源。</a:t>
            </a:r>
            <a:br>
              <a:rPr lang="zh-TW" altLang="en-US" dirty="0" smtClean="0">
                <a:ea typeface="新細明體" charset="-120"/>
              </a:rPr>
            </a:br>
            <a:r>
              <a:rPr lang="zh-TW" altLang="en-US" dirty="0" smtClean="0">
                <a:ea typeface="新細明體" charset="-120"/>
              </a:rPr>
              <a:t/>
            </a:r>
            <a:br>
              <a:rPr lang="zh-TW" altLang="en-US" dirty="0" smtClean="0">
                <a:ea typeface="新細明體" charset="-120"/>
              </a:rPr>
            </a:br>
            <a:r>
              <a:rPr lang="zh-TW" altLang="en-US" dirty="0" smtClean="0">
                <a:ea typeface="新細明體" charset="-120"/>
              </a:rPr>
              <a:t>凡書目上列有「</a:t>
            </a:r>
            <a:r>
              <a:rPr lang="zh-TW" altLang="en-US" b="1" dirty="0" smtClean="0">
                <a:ea typeface="新細明體" charset="-120"/>
              </a:rPr>
              <a:t>博士論文</a:t>
            </a:r>
            <a:r>
              <a:rPr lang="zh-TW" altLang="en-US" dirty="0" smtClean="0">
                <a:ea typeface="新細明體" charset="-120"/>
              </a:rPr>
              <a:t>」、「</a:t>
            </a:r>
            <a:r>
              <a:rPr lang="en-US" altLang="zh-TW" b="1" dirty="0" smtClean="0">
                <a:ea typeface="新細明體" charset="-120"/>
              </a:rPr>
              <a:t>Dissertation</a:t>
            </a:r>
            <a:r>
              <a:rPr lang="en-US" altLang="zh-TW" dirty="0" smtClean="0">
                <a:ea typeface="新細明體" charset="-120"/>
              </a:rPr>
              <a:t>」</a:t>
            </a:r>
            <a:r>
              <a:rPr lang="zh-TW" altLang="en-US" dirty="0" smtClean="0">
                <a:ea typeface="新細明體" charset="-120"/>
              </a:rPr>
              <a:t>者為博士論文；列有「</a:t>
            </a:r>
            <a:r>
              <a:rPr lang="zh-TW" altLang="en-US" b="1" dirty="0" smtClean="0">
                <a:ea typeface="新細明體" charset="-120"/>
              </a:rPr>
              <a:t>碩士論文</a:t>
            </a:r>
            <a:r>
              <a:rPr lang="zh-TW" altLang="en-US" dirty="0" smtClean="0">
                <a:ea typeface="新細明體" charset="-120"/>
              </a:rPr>
              <a:t>」、「</a:t>
            </a:r>
            <a:r>
              <a:rPr lang="en-US" altLang="zh-TW" b="1" dirty="0" smtClean="0">
                <a:ea typeface="新細明體" charset="-120"/>
              </a:rPr>
              <a:t>Thesis</a:t>
            </a:r>
            <a:r>
              <a:rPr lang="en-US" altLang="zh-TW" dirty="0" smtClean="0">
                <a:ea typeface="新細明體" charset="-120"/>
              </a:rPr>
              <a:t>」</a:t>
            </a:r>
            <a:r>
              <a:rPr lang="zh-TW" altLang="en-US" dirty="0" smtClean="0">
                <a:ea typeface="新細明體" charset="-120"/>
              </a:rPr>
              <a:t>者為碩士論文。欲取得該學位論文原件，應以論文名稱或論文作者查尋圖書館館藏目錄。</a:t>
            </a:r>
          </a:p>
          <a:p>
            <a:endParaRPr lang="zh-TW" altLang="en-US" dirty="0" smtClean="0">
              <a:ea typeface="新細明體" charset="-120"/>
            </a:endParaRPr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D860D-74ED-4CE3-A265-C834E4AAE8C3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5208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本校圖書館</a:t>
            </a:r>
            <a:endParaRPr lang="en-US" altLang="zh-TW" dirty="0" smtClean="0"/>
          </a:p>
          <a:p>
            <a:r>
              <a:rPr lang="zh-TW" altLang="en-US" dirty="0" smtClean="0"/>
              <a:t>總館的</a:t>
            </a:r>
            <a:r>
              <a:rPr lang="en-US" altLang="zh-TW" dirty="0" smtClean="0"/>
              <a:t>10</a:t>
            </a:r>
            <a:r>
              <a:rPr lang="zh-TW" altLang="en-US" dirty="0" smtClean="0"/>
              <a:t>樓到</a:t>
            </a:r>
            <a:r>
              <a:rPr lang="en-US" altLang="zh-TW" dirty="0" smtClean="0"/>
              <a:t>11</a:t>
            </a:r>
            <a:r>
              <a:rPr lang="zh-TW" altLang="en-US" dirty="0" smtClean="0"/>
              <a:t>樓的書庫區可以外借，</a:t>
            </a:r>
            <a:r>
              <a:rPr lang="en-US" altLang="zh-TW" dirty="0" smtClean="0"/>
              <a:t>1</a:t>
            </a:r>
            <a:r>
              <a:rPr lang="zh-TW" altLang="en-US" dirty="0" smtClean="0"/>
              <a:t>樓和</a:t>
            </a:r>
            <a:r>
              <a:rPr lang="en-US" altLang="zh-TW" dirty="0" smtClean="0"/>
              <a:t>12</a:t>
            </a:r>
            <a:r>
              <a:rPr lang="zh-TW" altLang="en-US" dirty="0" smtClean="0"/>
              <a:t>樓都只能在館內看不能外借出館歐</a:t>
            </a:r>
            <a:r>
              <a:rPr lang="en-US" altLang="zh-TW" dirty="0" smtClean="0"/>
              <a:t>! </a:t>
            </a:r>
            <a:r>
              <a:rPr lang="zh-TW" altLang="en-US" dirty="0" smtClean="0"/>
              <a:t>因為都是期刊、報紙，只能在館內閱讀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 smtClean="0"/>
              <a:t>到時候會需要裝訂編輯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分館位在民生校區綜合大樓</a:t>
            </a: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3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樓，中西文圖書皆可外借，視聽資料、期刊和報紙也是限館內閱讀。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601D4-5283-4C0C-AB63-B928DF43908A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3343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24E88CF-29B1-4FEB-B3D8-91F291BE52CD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0372A34-F50B-4CF2-99F6-F1BACE69E40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88CF-29B1-4FEB-B3D8-91F291BE52CD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2A34-F50B-4CF2-99F6-F1BACE69E40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88CF-29B1-4FEB-B3D8-91F291BE52CD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2A34-F50B-4CF2-99F6-F1BACE69E40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24E88CF-29B1-4FEB-B3D8-91F291BE52CD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0372A34-F50B-4CF2-99F6-F1BACE69E40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24E88CF-29B1-4FEB-B3D8-91F291BE52CD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0372A34-F50B-4CF2-99F6-F1BACE69E40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88CF-29B1-4FEB-B3D8-91F291BE52CD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2A34-F50B-4CF2-99F6-F1BACE69E40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88CF-29B1-4FEB-B3D8-91F291BE52CD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2A34-F50B-4CF2-99F6-F1BACE69E40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4E88CF-29B1-4FEB-B3D8-91F291BE52CD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0372A34-F50B-4CF2-99F6-F1BACE69E40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88CF-29B1-4FEB-B3D8-91F291BE52CD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2A34-F50B-4CF2-99F6-F1BACE69E40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24E88CF-29B1-4FEB-B3D8-91F291BE52CD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0372A34-F50B-4CF2-99F6-F1BACE69E40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4E88CF-29B1-4FEB-B3D8-91F291BE52CD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0372A34-F50B-4CF2-99F6-F1BACE69E40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24E88CF-29B1-4FEB-B3D8-91F291BE52CD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0372A34-F50B-4CF2-99F6-F1BACE69E40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163.17.139.163/uhtbin/cgisirsi/x/0/0/49" TargetMode="External"/><Relationship Id="rId7" Type="http://schemas.openxmlformats.org/officeDocument/2006/relationships/hyperlink" Target="http://163.17.139.163/uhtbin/cgisirsi/x/SIRSI/0/57/60/81/X?user_id=WEBSERVER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dltd.ncl.edu.tw/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ndds.stpi.narl.org.tw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://www.airitilibrary.com/" TargetMode="External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iritilibrary.com/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hyperlink" Target="http://cnki50.csis.com.tw/kns50/Navigator.aspx?ID=CJF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211.79.206.4/innotive/content/ocp_detail.jsp?id=10155902" TargetMode="External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hyperlink" Target="http://211.79.206.4/innotive/content/ocp_detail.jsp?id=10219536" TargetMode="External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hyperlink" Target="https://youtu.be/4-aqTEmX44o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西</a:t>
            </a:r>
            <a:r>
              <a:rPr lang="zh-TW" altLang="en-US" dirty="0" smtClean="0"/>
              <a:t>文資料庫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105/10/11</a:t>
            </a:r>
            <a:endParaRPr lang="en-US" altLang="zh-TW" dirty="0" smtClean="0"/>
          </a:p>
          <a:p>
            <a:r>
              <a:rPr lang="zh-TW" altLang="en-US" dirty="0"/>
              <a:t>中科大圖書館館員林玉</a:t>
            </a:r>
          </a:p>
        </p:txBody>
      </p:sp>
    </p:spTree>
    <p:extLst>
      <p:ext uri="{BB962C8B-B14F-4D97-AF65-F5344CB8AC3E}">
        <p14:creationId xmlns:p14="http://schemas.microsoft.com/office/powerpoint/2010/main" val="1213264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 descr="「android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83212" y="1215476"/>
            <a:ext cx="3951055" cy="9396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+mj-ea"/>
                <a:cs typeface="Arial" pitchFamily="34" charset="0"/>
              </a:rPr>
              <a:t>如在校外網路，需多</a:t>
            </a:r>
            <a:endParaRPr lang="en-US" altLang="zh-TW" sz="2800" dirty="0" smtClean="0">
              <a:latin typeface="+mj-ea"/>
              <a:cs typeface="Arial" pitchFamily="34" charset="0"/>
            </a:endParaRPr>
          </a:p>
          <a:p>
            <a:pPr algn="ctr"/>
            <a:r>
              <a:rPr lang="zh-TW" altLang="en-US" sz="2800" dirty="0" smtClean="0">
                <a:latin typeface="+mj-ea"/>
                <a:cs typeface="Arial" pitchFamily="34" charset="0"/>
              </a:rPr>
              <a:t>輸入</a:t>
            </a:r>
            <a:r>
              <a:rPr lang="en-US" altLang="zh-TW" sz="2800" dirty="0" err="1" smtClean="0">
                <a:latin typeface="+mj-ea"/>
                <a:cs typeface="Arial" pitchFamily="34" charset="0"/>
              </a:rPr>
              <a:t>eportal</a:t>
            </a:r>
            <a:r>
              <a:rPr lang="zh-TW" altLang="en-US" sz="2800" dirty="0" smtClean="0">
                <a:latin typeface="+mj-ea"/>
                <a:cs typeface="Arial" pitchFamily="34" charset="0"/>
              </a:rPr>
              <a:t>帳號密碼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2191171"/>
            <a:ext cx="4536504" cy="3578088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893376" y="1215476"/>
            <a:ext cx="3951055" cy="9396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+mj-ea"/>
                <a:cs typeface="Arial" pitchFamily="34" charset="0"/>
              </a:rPr>
              <a:t>點雜誌就可線上看囉</a:t>
            </a:r>
            <a:r>
              <a:rPr lang="en-US" altLang="zh-TW" sz="2800" dirty="0" smtClean="0">
                <a:latin typeface="+mj-ea"/>
                <a:cs typeface="Arial" pitchFamily="34" charset="0"/>
              </a:rPr>
              <a:t>!</a:t>
            </a:r>
            <a:endParaRPr lang="zh-TW" altLang="en-US" sz="2800" dirty="0" smtClean="0">
              <a:latin typeface="+mj-ea"/>
              <a:cs typeface="Arial" pitchFamily="34" charset="0"/>
            </a:endParaRP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6106" y="2191171"/>
            <a:ext cx="4536504" cy="357808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4" b="36359"/>
          <a:stretch/>
        </p:blipFill>
        <p:spPr>
          <a:xfrm>
            <a:off x="360707" y="2552670"/>
            <a:ext cx="3857625" cy="289255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4" b="4448"/>
          <a:stretch/>
        </p:blipFill>
        <p:spPr>
          <a:xfrm>
            <a:off x="5004048" y="2552671"/>
            <a:ext cx="3744416" cy="289255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60375" y="3068960"/>
            <a:ext cx="1807369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投影片編號版面配置區 1"/>
          <p:cNvSpPr txBox="1">
            <a:spLocks/>
          </p:cNvSpPr>
          <p:nvPr/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rgbClr val="4E67C8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zh-TW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6FFB67-AF5E-4753-83DF-0D3A4992E08E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5609" y="-99392"/>
            <a:ext cx="2941831" cy="1237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4400" spc="-1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找電子期刊</a:t>
            </a:r>
            <a:endParaRPr lang="en-US" altLang="zh-TW" sz="4400" spc="-1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41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0692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TCWANG\Desktop\13869123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988" y="683301"/>
            <a:ext cx="3810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CWANG\Desktop\13869123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88" y="673560"/>
            <a:ext cx="3810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2699792" y="1245060"/>
            <a:ext cx="63367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rgbClr val="0070C0"/>
                </a:solidFill>
                <a:latin typeface="+mn-ea"/>
              </a:rPr>
              <a:t>校內紙本論文</a:t>
            </a:r>
            <a:endParaRPr lang="en-US" altLang="zh-TW" sz="2400" b="1" dirty="0">
              <a:solidFill>
                <a:srgbClr val="0070C0"/>
              </a:solidFill>
              <a:latin typeface="+mn-ea"/>
            </a:endParaRPr>
          </a:p>
          <a:p>
            <a:r>
              <a:rPr lang="zh-TW" altLang="en-US" sz="2400" dirty="0">
                <a:latin typeface="+mn-ea"/>
              </a:rPr>
              <a:t>可透過</a:t>
            </a:r>
            <a:r>
              <a:rPr lang="zh-TW" altLang="en-US" sz="2400" dirty="0">
                <a:latin typeface="+mn-ea"/>
                <a:hlinkClick r:id="rId3"/>
              </a:rPr>
              <a:t>圖書館的館藏查詢</a:t>
            </a:r>
            <a:r>
              <a:rPr lang="zh-TW" altLang="en-US" sz="2400" dirty="0" smtClean="0">
                <a:latin typeface="+mn-ea"/>
              </a:rPr>
              <a:t>檢索，置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於</a:t>
            </a:r>
            <a:r>
              <a:rPr lang="en-US" altLang="zh-TW" sz="2400" dirty="0" smtClean="0">
                <a:solidFill>
                  <a:schemeClr val="tx1"/>
                </a:solidFill>
                <a:latin typeface="+mn-ea"/>
              </a:rPr>
              <a:t>12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樓學位論文區，不可外借</a:t>
            </a:r>
            <a:r>
              <a:rPr lang="zh-TW" altLang="en-US" sz="2400" dirty="0">
                <a:latin typeface="+mn-ea"/>
              </a:rPr>
              <a:t>。</a:t>
            </a:r>
            <a:endParaRPr lang="zh-TW" altLang="en-US" sz="2400" dirty="0" smtClean="0">
              <a:solidFill>
                <a:schemeClr val="tx1"/>
              </a:solidFill>
              <a:latin typeface="+mn-ea"/>
            </a:endParaRPr>
          </a:p>
          <a:p>
            <a:endParaRPr lang="en-US" altLang="zh-TW" sz="2400" dirty="0" smtClean="0">
              <a:latin typeface="+mn-ea"/>
            </a:endParaRPr>
          </a:p>
          <a:p>
            <a:r>
              <a:rPr lang="zh-TW" altLang="en-US" sz="2400" b="1" dirty="0">
                <a:solidFill>
                  <a:srgbClr val="0070C0"/>
                </a:solidFill>
                <a:latin typeface="+mn-ea"/>
              </a:rPr>
              <a:t>校內電子論文</a:t>
            </a:r>
          </a:p>
          <a:p>
            <a:r>
              <a:rPr lang="zh-TW" altLang="en-US" sz="2400" dirty="0" smtClean="0">
                <a:latin typeface="+mn-ea"/>
              </a:rPr>
              <a:t>透過「</a:t>
            </a:r>
            <a:r>
              <a:rPr lang="zh-TW" altLang="en-US" sz="2400" dirty="0" smtClean="0">
                <a:latin typeface="+mn-ea"/>
                <a:hlinkClick r:id="rId4"/>
              </a:rPr>
              <a:t>華藝線上圖書館</a:t>
            </a:r>
            <a:r>
              <a:rPr lang="zh-TW" altLang="en-US" sz="2400" dirty="0" smtClean="0">
                <a:latin typeface="+mn-ea"/>
              </a:rPr>
              <a:t>」查詢，收錄民國</a:t>
            </a:r>
            <a:r>
              <a:rPr lang="en-US" altLang="zh-TW" sz="2400" dirty="0" smtClean="0">
                <a:latin typeface="+mn-ea"/>
              </a:rPr>
              <a:t>98</a:t>
            </a:r>
            <a:r>
              <a:rPr lang="zh-TW" altLang="en-US" sz="2400" dirty="0" smtClean="0">
                <a:latin typeface="+mn-ea"/>
              </a:rPr>
              <a:t>年之後的學位論文</a:t>
            </a:r>
            <a:r>
              <a:rPr lang="zh-TW" altLang="en-US" sz="2400" dirty="0">
                <a:latin typeface="+mn-ea"/>
              </a:rPr>
              <a:t>。</a:t>
            </a:r>
            <a:endParaRPr lang="en-US" altLang="zh-TW" sz="2400" dirty="0" smtClean="0">
              <a:latin typeface="+mn-ea"/>
            </a:endParaRPr>
          </a:p>
          <a:p>
            <a:endParaRPr lang="en-US" altLang="zh-TW" sz="2400" dirty="0" smtClean="0">
              <a:latin typeface="+mn-ea"/>
            </a:endParaRPr>
          </a:p>
          <a:p>
            <a:r>
              <a:rPr lang="zh-TW" altLang="en-US" sz="2400" b="1" dirty="0">
                <a:solidFill>
                  <a:srgbClr val="0070C0"/>
                </a:solidFill>
                <a:latin typeface="+mn-ea"/>
              </a:rPr>
              <a:t>校外紙本論文</a:t>
            </a:r>
          </a:p>
          <a:p>
            <a:r>
              <a:rPr lang="zh-TW" altLang="en-US" sz="2400" dirty="0" smtClean="0">
                <a:latin typeface="+mn-ea"/>
              </a:rPr>
              <a:t>透過</a:t>
            </a:r>
            <a:r>
              <a:rPr lang="zh-TW" altLang="en-US" sz="2400" dirty="0">
                <a:latin typeface="+mn-ea"/>
                <a:hlinkClick r:id="rId5"/>
              </a:rPr>
              <a:t>全國文獻傳遞服務</a:t>
            </a:r>
            <a:r>
              <a:rPr lang="zh-TW" altLang="en-US" sz="2400" dirty="0" smtClean="0">
                <a:latin typeface="+mn-ea"/>
                <a:hlinkClick r:id="rId5"/>
              </a:rPr>
              <a:t>系統</a:t>
            </a:r>
            <a:r>
              <a:rPr lang="zh-TW" altLang="en-US" sz="2400" dirty="0" smtClean="0">
                <a:latin typeface="+mn-ea"/>
              </a:rPr>
              <a:t>申請</a:t>
            </a:r>
            <a:r>
              <a:rPr lang="zh-TW" altLang="en-US" sz="2400" dirty="0">
                <a:latin typeface="+mn-ea"/>
              </a:rPr>
              <a:t>線上借閱該論文</a:t>
            </a:r>
            <a:r>
              <a:rPr lang="zh-TW" altLang="en-US" sz="2400" dirty="0" smtClean="0">
                <a:latin typeface="+mn-ea"/>
              </a:rPr>
              <a:t>或影印</a:t>
            </a:r>
            <a:r>
              <a:rPr lang="zh-TW" altLang="en-US" sz="2400" dirty="0">
                <a:latin typeface="+mn-ea"/>
              </a:rPr>
              <a:t>部分</a:t>
            </a:r>
            <a:r>
              <a:rPr lang="zh-TW" altLang="en-US" sz="2400" dirty="0" smtClean="0">
                <a:latin typeface="+mn-ea"/>
              </a:rPr>
              <a:t>頁數</a:t>
            </a:r>
            <a:endParaRPr lang="en-US" altLang="zh-TW" sz="2400" dirty="0" smtClean="0">
              <a:latin typeface="+mn-ea"/>
            </a:endParaRPr>
          </a:p>
          <a:p>
            <a:endParaRPr lang="en-US" altLang="zh-TW" sz="2400" dirty="0" smtClean="0">
              <a:latin typeface="+mn-ea"/>
            </a:endParaRPr>
          </a:p>
          <a:p>
            <a:r>
              <a:rPr lang="zh-TW" altLang="en-US" sz="2400" b="1" dirty="0" smtClean="0">
                <a:solidFill>
                  <a:srgbClr val="0070C0"/>
                </a:solidFill>
                <a:latin typeface="+mn-ea"/>
              </a:rPr>
              <a:t>校外</a:t>
            </a:r>
            <a:r>
              <a:rPr lang="zh-TW" altLang="en-US" sz="2400" b="1" dirty="0">
                <a:solidFill>
                  <a:srgbClr val="0070C0"/>
                </a:solidFill>
                <a:latin typeface="+mn-ea"/>
              </a:rPr>
              <a:t>電子論文</a:t>
            </a:r>
          </a:p>
          <a:p>
            <a:r>
              <a:rPr lang="zh-TW" altLang="en-US" sz="2400" dirty="0" smtClean="0">
                <a:latin typeface="+mn-ea"/>
              </a:rPr>
              <a:t>透過「</a:t>
            </a:r>
            <a:r>
              <a:rPr lang="zh-TW" altLang="en-US" sz="2400" dirty="0" smtClean="0">
                <a:latin typeface="+mn-ea"/>
                <a:hlinkClick r:id="rId6"/>
              </a:rPr>
              <a:t>臺灣博碩士論文</a:t>
            </a:r>
            <a:r>
              <a:rPr lang="en-US" altLang="zh-TW" sz="2400" dirty="0" smtClean="0">
                <a:latin typeface="+mn-ea"/>
                <a:hlinkClick r:id="rId6"/>
              </a:rPr>
              <a:t> </a:t>
            </a:r>
            <a:r>
              <a:rPr lang="zh-TW" altLang="en-US" sz="2400" dirty="0" smtClean="0">
                <a:latin typeface="+mn-ea"/>
                <a:hlinkClick r:id="rId6"/>
              </a:rPr>
              <a:t>知識加值系統</a:t>
            </a:r>
            <a:r>
              <a:rPr lang="zh-TW" altLang="en-US" sz="2400" dirty="0" smtClean="0">
                <a:latin typeface="+mn-ea"/>
              </a:rPr>
              <a:t>」</a:t>
            </a:r>
            <a:endParaRPr lang="en-US" altLang="zh-TW" sz="2400" dirty="0">
              <a:latin typeface="+mn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-149465" y="319617"/>
            <a:ext cx="9166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+mn-ea"/>
              </a:rPr>
              <a:t>找論文</a:t>
            </a:r>
            <a:endParaRPr lang="en-US" altLang="zh-TW" sz="4000" dirty="0" smtClean="0">
              <a:latin typeface="+mn-ea"/>
            </a:endParaRPr>
          </a:p>
        </p:txBody>
      </p:sp>
      <p:pic>
        <p:nvPicPr>
          <p:cNvPr id="8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1838322" cy="1053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420888"/>
            <a:ext cx="1838321" cy="1327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圖片 11">
            <a:hlinkClick r:id="rId5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02"/>
          <a:stretch/>
        </p:blipFill>
        <p:spPr>
          <a:xfrm>
            <a:off x="539552" y="3911888"/>
            <a:ext cx="1802621" cy="1075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5154570"/>
            <a:ext cx="1802620" cy="1261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441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西文資料庫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0276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西文資料庫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此處介紹綜合</a:t>
            </a:r>
            <a:r>
              <a:rPr lang="zh-TW" altLang="en-US" dirty="0" smtClean="0"/>
              <a:t>領域</a:t>
            </a:r>
            <a:r>
              <a:rPr lang="en-US" altLang="zh-TW" dirty="0" smtClean="0"/>
              <a:t>(</a:t>
            </a:r>
            <a:r>
              <a:rPr lang="zh-TW" altLang="en-US" dirty="0" smtClean="0"/>
              <a:t>全文為主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的西文資料庫</a:t>
            </a:r>
            <a:endParaRPr lang="en-US" altLang="zh-TW" dirty="0" smtClean="0"/>
          </a:p>
          <a:p>
            <a:r>
              <a:rPr lang="en-US" altLang="zh-TW" dirty="0"/>
              <a:t>SDOL</a:t>
            </a:r>
            <a:r>
              <a:rPr lang="zh-TW" altLang="en-US" dirty="0"/>
              <a:t>：收錄不同出版商之期刊</a:t>
            </a:r>
            <a:r>
              <a:rPr lang="zh-TW" altLang="en-US" dirty="0" smtClean="0"/>
              <a:t>文章</a:t>
            </a:r>
            <a:endParaRPr lang="en-US" altLang="zh-TW" dirty="0" smtClean="0"/>
          </a:p>
          <a:p>
            <a:r>
              <a:rPr lang="en-US" altLang="zh-TW" dirty="0" smtClean="0"/>
              <a:t>EBSCO</a:t>
            </a:r>
            <a:r>
              <a:rPr lang="zh-TW" altLang="en-US" dirty="0" smtClean="0"/>
              <a:t>、</a:t>
            </a:r>
            <a:r>
              <a:rPr lang="en-US" altLang="zh-TW" dirty="0"/>
              <a:t> ProQuest </a:t>
            </a:r>
            <a:r>
              <a:rPr lang="zh-TW" altLang="en-US" dirty="0" smtClean="0"/>
              <a:t>：含多個資料庫，收錄</a:t>
            </a:r>
            <a:r>
              <a:rPr lang="zh-TW" altLang="en-US" dirty="0"/>
              <a:t>不同出版商之期刊</a:t>
            </a:r>
            <a:r>
              <a:rPr lang="zh-TW" altLang="en-US" dirty="0" smtClean="0"/>
              <a:t>文章</a:t>
            </a:r>
            <a:endParaRPr lang="en-US" altLang="zh-TW" dirty="0" smtClean="0"/>
          </a:p>
          <a:p>
            <a:r>
              <a:rPr lang="en-US" altLang="zh-TW" dirty="0" smtClean="0"/>
              <a:t>Taylor</a:t>
            </a:r>
            <a:r>
              <a:rPr lang="zh-TW" altLang="en-US" dirty="0"/>
              <a:t>：收錄</a:t>
            </a:r>
            <a:r>
              <a:rPr lang="en-US" altLang="zh-TW" dirty="0"/>
              <a:t>Taylor</a:t>
            </a:r>
            <a:r>
              <a:rPr lang="zh-TW" altLang="en-US" dirty="0"/>
              <a:t>出版之</a:t>
            </a:r>
            <a:r>
              <a:rPr lang="zh-TW" altLang="en-US" dirty="0" smtClean="0"/>
              <a:t>期刊文章</a:t>
            </a:r>
            <a:r>
              <a:rPr lang="en-US" altLang="zh-TW" dirty="0" smtClean="0"/>
              <a:t>(</a:t>
            </a:r>
            <a:r>
              <a:rPr lang="zh-TW" altLang="en-US" dirty="0"/>
              <a:t>人文</a:t>
            </a:r>
            <a:r>
              <a:rPr lang="zh-TW" altLang="en-US" dirty="0" smtClean="0"/>
              <a:t>社會</a:t>
            </a:r>
            <a:r>
              <a:rPr lang="zh-TW" altLang="en-US" dirty="0"/>
              <a:t>為主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128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>
                <a:solidFill>
                  <a:srgbClr val="002060"/>
                </a:solidFill>
              </a:rPr>
              <a:t>SDOL</a:t>
            </a:r>
            <a:endParaRPr lang="zh-TW" altLang="en-US" sz="44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近年校內使用率第一高的資料庫</a:t>
            </a:r>
            <a:endParaRPr lang="en-US" altLang="zh-TW" sz="2800" dirty="0" smtClean="0"/>
          </a:p>
          <a:p>
            <a:r>
              <a:rPr lang="zh-TW" altLang="en-US" sz="2800" dirty="0" smtClean="0"/>
              <a:t>檢索：可針對參考工具書、圖表等</a:t>
            </a:r>
            <a:endParaRPr lang="en-US" altLang="zh-TW" sz="2800" dirty="0" smtClean="0"/>
          </a:p>
          <a:p>
            <a:r>
              <a:rPr lang="zh-TW" altLang="en-US" sz="2800" dirty="0" smtClean="0"/>
              <a:t>可以下載圖檔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高畫質</a:t>
            </a:r>
            <a:r>
              <a:rPr lang="en-US" altLang="zh-TW" sz="2800" dirty="0" smtClean="0"/>
              <a:t>&amp;</a:t>
            </a:r>
            <a:r>
              <a:rPr lang="zh-TW" altLang="en-US" sz="2800" dirty="0" smtClean="0"/>
              <a:t>簡報檔</a:t>
            </a:r>
            <a:r>
              <a:rPr lang="en-US" altLang="zh-TW" sz="2800" dirty="0" smtClean="0"/>
              <a:t>)</a:t>
            </a:r>
          </a:p>
          <a:p>
            <a:r>
              <a:rPr lang="zh-TW" altLang="en-US" sz="2800" dirty="0" smtClean="0"/>
              <a:t>部分文章有</a:t>
            </a:r>
            <a:r>
              <a:rPr lang="en-US" altLang="zh-TW" sz="2800" dirty="0" smtClean="0"/>
              <a:t>3~5</a:t>
            </a:r>
            <a:r>
              <a:rPr lang="zh-TW" altLang="en-US" sz="2800" dirty="0" smtClean="0"/>
              <a:t>點條列式摘要</a:t>
            </a:r>
            <a:endParaRPr lang="en-US" altLang="zh-TW" sz="2800" dirty="0" smtClean="0"/>
          </a:p>
          <a:p>
            <a:r>
              <a:rPr lang="zh-TW" altLang="en-US" sz="2800" dirty="0" smtClean="0"/>
              <a:t>頁面下方、右側：有參考文獻、相關文獻</a:t>
            </a:r>
            <a:endParaRPr lang="en-US" altLang="zh-TW" sz="2800" dirty="0" smtClean="0"/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55932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>
                <a:solidFill>
                  <a:srgbClr val="002060"/>
                </a:solidFill>
              </a:rPr>
              <a:t>EBSCO</a:t>
            </a:r>
            <a:endParaRPr lang="zh-TW" altLang="en-US" sz="44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近年校內使用率</a:t>
            </a:r>
            <a:r>
              <a:rPr lang="zh-TW" altLang="en-US" sz="2800" dirty="0" smtClean="0"/>
              <a:t>第二高</a:t>
            </a:r>
            <a:r>
              <a:rPr lang="zh-TW" altLang="en-US" sz="2800" dirty="0"/>
              <a:t>的資料庫</a:t>
            </a:r>
            <a:endParaRPr lang="en-US" altLang="zh-TW" sz="2800" dirty="0"/>
          </a:p>
          <a:p>
            <a:r>
              <a:rPr lang="zh-TW" altLang="en-US" sz="2800" dirty="0" smtClean="0"/>
              <a:t>包含多個</a:t>
            </a:r>
            <a:r>
              <a:rPr lang="zh-TW" altLang="en-US" sz="2800" dirty="0"/>
              <a:t>資料庫</a:t>
            </a:r>
            <a:endParaRPr lang="en-US" altLang="zh-TW" sz="2800" dirty="0"/>
          </a:p>
          <a:p>
            <a:r>
              <a:rPr lang="zh-TW" altLang="en-US" sz="2800" dirty="0"/>
              <a:t>介面左上方 </a:t>
            </a:r>
            <a:r>
              <a:rPr lang="en-US" altLang="zh-TW" sz="2800" dirty="0"/>
              <a:t>“</a:t>
            </a:r>
            <a:r>
              <a:rPr lang="zh-TW" altLang="en-US" sz="2800" dirty="0"/>
              <a:t>資料庫</a:t>
            </a:r>
            <a:r>
              <a:rPr lang="en-US" altLang="zh-TW" sz="2800" dirty="0"/>
              <a:t>”</a:t>
            </a:r>
            <a:r>
              <a:rPr lang="zh-TW" altLang="en-US" sz="2800" dirty="0"/>
              <a:t>可勾選資料庫</a:t>
            </a:r>
            <a:r>
              <a:rPr lang="en-US" altLang="zh-TW" sz="2800" dirty="0"/>
              <a:t>(</a:t>
            </a:r>
            <a:r>
              <a:rPr lang="zh-TW" altLang="en-US" sz="2800" dirty="0"/>
              <a:t>共</a:t>
            </a:r>
            <a:r>
              <a:rPr lang="en-US" altLang="zh-TW" sz="2800" dirty="0"/>
              <a:t>20</a:t>
            </a:r>
            <a:r>
              <a:rPr lang="zh-TW" altLang="en-US" sz="2800" dirty="0"/>
              <a:t>餘個</a:t>
            </a:r>
            <a:r>
              <a:rPr lang="en-US" altLang="zh-TW" sz="2800" dirty="0"/>
              <a:t>)</a:t>
            </a:r>
          </a:p>
          <a:p>
            <a:r>
              <a:rPr lang="zh-TW" altLang="en-US" sz="2800" dirty="0"/>
              <a:t>使用率最高的子資料庫：</a:t>
            </a:r>
            <a:r>
              <a:rPr lang="en-US" altLang="zh-TW" sz="2800" dirty="0"/>
              <a:t>Academic Search Premier </a:t>
            </a:r>
          </a:p>
          <a:p>
            <a:r>
              <a:rPr lang="zh-TW" altLang="en-US" sz="2800" dirty="0"/>
              <a:t>部分文章有翻譯功能</a:t>
            </a:r>
            <a:endParaRPr lang="en-US" altLang="zh-TW" sz="2800" dirty="0"/>
          </a:p>
          <a:p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1995440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紙本期刊相關資訊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6279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02"/>
          <a:stretch/>
        </p:blipFill>
        <p:spPr>
          <a:xfrm>
            <a:off x="0" y="1124744"/>
            <a:ext cx="9144000" cy="5256584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FB67-AF5E-4753-83DF-0D3A4992E08E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2483768" y="200834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圖書館館藏位置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17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 descr="DSC088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1196752"/>
            <a:ext cx="2052228" cy="27363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49244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+mj-ea"/>
              </a:rPr>
              <a:t>找期刊</a:t>
            </a:r>
            <a:r>
              <a:rPr lang="en-US" altLang="zh-TW" dirty="0" smtClean="0">
                <a:solidFill>
                  <a:srgbClr val="0070C0"/>
                </a:solidFill>
                <a:latin typeface="+mj-ea"/>
              </a:rPr>
              <a:t>@</a:t>
            </a:r>
            <a:r>
              <a:rPr lang="zh-TW" altLang="en-US" dirty="0" smtClean="0">
                <a:solidFill>
                  <a:srgbClr val="0070C0"/>
                </a:solidFill>
                <a:latin typeface="+mj-ea"/>
              </a:rPr>
              <a:t>圖書館館藏查詢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-30360" y="1236846"/>
            <a:ext cx="641920" cy="319946"/>
          </a:xfrm>
          <a:prstGeom prst="rect">
            <a:avLst/>
          </a:prstGeom>
        </p:spPr>
        <p:txBody>
          <a:bodyPr>
            <a:noAutofit/>
          </a:bodyPr>
          <a:lstStyle/>
          <a:p>
            <a:fld id="{BEB77201-3F9A-4FB1-B635-D336C2F7167B}" type="slidenum">
              <a:rPr lang="zh-TW" altLang="en-US" sz="1600" smtClean="0"/>
              <a:pPr/>
              <a:t>19</a:t>
            </a:fld>
            <a:endParaRPr lang="zh-TW" altLang="en-US" sz="16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11560" y="2708920"/>
            <a:ext cx="26642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打上你想要看的期刊名，下拉選單以期刊名查詢</a:t>
            </a:r>
            <a:endParaRPr lang="en-US" altLang="zh-TW" dirty="0" smtClean="0"/>
          </a:p>
        </p:txBody>
      </p:sp>
      <p:sp>
        <p:nvSpPr>
          <p:cNvPr id="10" name="圓角矩形 9"/>
          <p:cNvSpPr/>
          <p:nvPr/>
        </p:nvSpPr>
        <p:spPr>
          <a:xfrm>
            <a:off x="3059832" y="5589240"/>
            <a:ext cx="968645" cy="31492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56992"/>
            <a:ext cx="5832648" cy="31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向右箭號 6"/>
          <p:cNvSpPr/>
          <p:nvPr/>
        </p:nvSpPr>
        <p:spPr>
          <a:xfrm rot="5400000">
            <a:off x="1512068" y="3464596"/>
            <a:ext cx="562269" cy="3470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圖說文字 13"/>
          <p:cNvSpPr/>
          <p:nvPr/>
        </p:nvSpPr>
        <p:spPr>
          <a:xfrm>
            <a:off x="6156176" y="4437112"/>
            <a:ext cx="2808312" cy="785639"/>
          </a:xfrm>
          <a:prstGeom prst="wedgeRoundRectCallout">
            <a:avLst>
              <a:gd name="adj1" fmla="val -105842"/>
              <a:gd name="adj2" fmla="val 133391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</a:rPr>
              <a:t>如果是期刊，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 algn="ctr"/>
            <a:r>
              <a:rPr lang="zh-TW" altLang="en-US" b="1" dirty="0" smtClean="0">
                <a:solidFill>
                  <a:srgbClr val="0070C0"/>
                </a:solidFill>
              </a:rPr>
              <a:t>條碼號</a:t>
            </a:r>
            <a:r>
              <a:rPr lang="zh-TW" altLang="en-US" dirty="0" smtClean="0">
                <a:solidFill>
                  <a:srgbClr val="0070C0"/>
                </a:solidFill>
              </a:rPr>
              <a:t>開頭英文字母是</a:t>
            </a:r>
            <a:r>
              <a:rPr lang="en-US" altLang="zh-TW" dirty="0" smtClean="0">
                <a:solidFill>
                  <a:srgbClr val="0070C0"/>
                </a:solidFill>
              </a:rPr>
              <a:t>P</a:t>
            </a:r>
          </a:p>
          <a:p>
            <a:pPr algn="ctr"/>
            <a:endParaRPr lang="zh-TW" altLang="en-US" sz="1400" b="1" dirty="0">
              <a:solidFill>
                <a:srgbClr val="0070C0"/>
              </a:solidFill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2627784" y="4509120"/>
            <a:ext cx="752621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形圖說文字 17"/>
          <p:cNvSpPr/>
          <p:nvPr/>
        </p:nvSpPr>
        <p:spPr>
          <a:xfrm>
            <a:off x="4067944" y="3356992"/>
            <a:ext cx="2664296" cy="1368153"/>
          </a:xfrm>
          <a:prstGeom prst="wedgeEllipseCallout">
            <a:avLst>
              <a:gd name="adj1" fmla="val -48806"/>
              <a:gd name="adj2" fmla="val 38384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可以查到期刊在現刊區的架號，以及最新到館的卷期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3419872" y="4725145"/>
            <a:ext cx="1152128" cy="2880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形圖說文字 19"/>
          <p:cNvSpPr/>
          <p:nvPr/>
        </p:nvSpPr>
        <p:spPr>
          <a:xfrm>
            <a:off x="6300192" y="5229200"/>
            <a:ext cx="2664296" cy="1368153"/>
          </a:xfrm>
          <a:prstGeom prst="wedgeEllipseCallout">
            <a:avLst>
              <a:gd name="adj1" fmla="val -48806"/>
              <a:gd name="adj2" fmla="val 38384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已裝訂的過刊合訂本可在</a:t>
            </a:r>
            <a:r>
              <a:rPr lang="en-US" altLang="zh-TW" dirty="0" smtClean="0">
                <a:solidFill>
                  <a:schemeClr val="tx1"/>
                </a:solidFill>
              </a:rPr>
              <a:t>12F</a:t>
            </a:r>
            <a:r>
              <a:rPr lang="zh-TW" altLang="en-US" dirty="0" smtClean="0">
                <a:solidFill>
                  <a:schemeClr val="tx1"/>
                </a:solidFill>
              </a:rPr>
              <a:t>找到喔</a:t>
            </a:r>
            <a:r>
              <a:rPr lang="en-US" altLang="zh-TW" dirty="0" smtClean="0">
                <a:solidFill>
                  <a:schemeClr val="tx1"/>
                </a:solidFill>
              </a:rPr>
              <a:t>!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21" name="圓角矩形圖說文字 20"/>
          <p:cNvSpPr/>
          <p:nvPr/>
        </p:nvSpPr>
        <p:spPr>
          <a:xfrm>
            <a:off x="2051720" y="5157192"/>
            <a:ext cx="1728192" cy="540060"/>
          </a:xfrm>
          <a:prstGeom prst="wedgeRoundRectCallout">
            <a:avLst>
              <a:gd name="adj1" fmla="val -67628"/>
              <a:gd name="adj2" fmla="val 80428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過期期刊包括的卷期及年代</a:t>
            </a:r>
            <a:endParaRPr lang="en-US" altLang="zh-TW" b="1" dirty="0" smtClean="0">
              <a:solidFill>
                <a:srgbClr val="FF0000"/>
              </a:solidFill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3995936" y="5805264"/>
            <a:ext cx="720080" cy="21602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圓角矩形 23"/>
          <p:cNvSpPr/>
          <p:nvPr/>
        </p:nvSpPr>
        <p:spPr>
          <a:xfrm>
            <a:off x="6804248" y="3645024"/>
            <a:ext cx="2016224" cy="2880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圓角矩形 24"/>
          <p:cNvSpPr/>
          <p:nvPr/>
        </p:nvSpPr>
        <p:spPr>
          <a:xfrm>
            <a:off x="8460432" y="1412776"/>
            <a:ext cx="432048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向右箭號 25"/>
          <p:cNvSpPr/>
          <p:nvPr/>
        </p:nvSpPr>
        <p:spPr>
          <a:xfrm rot="18724966">
            <a:off x="6120241" y="2932350"/>
            <a:ext cx="562269" cy="3470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954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查資料前須知</a:t>
            </a:r>
            <a:endParaRPr lang="en-US" altLang="zh-TW" dirty="0" smtClean="0"/>
          </a:p>
          <a:p>
            <a:r>
              <a:rPr lang="zh-TW" altLang="en-US" dirty="0" smtClean="0"/>
              <a:t>西</a:t>
            </a:r>
            <a:r>
              <a:rPr lang="zh-TW" altLang="en-US" dirty="0"/>
              <a:t>文資料庫</a:t>
            </a:r>
            <a:endParaRPr lang="en-US" altLang="zh-TW" dirty="0" smtClean="0"/>
          </a:p>
          <a:p>
            <a:r>
              <a:rPr lang="zh-TW" altLang="en-US" dirty="0"/>
              <a:t>紙本期刊相關資訊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019538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 descr="DSC088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4405754"/>
            <a:ext cx="2759968" cy="2069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圖片 12" descr="DSC088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904" y="4272755"/>
            <a:ext cx="3048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+mj-ea"/>
              </a:rPr>
              <a:t>看期刊</a:t>
            </a:r>
            <a:r>
              <a:rPr lang="en-US" altLang="zh-TW" dirty="0" smtClean="0">
                <a:solidFill>
                  <a:srgbClr val="0070C0"/>
                </a:solidFill>
                <a:latin typeface="+mj-ea"/>
              </a:rPr>
              <a:t>@</a:t>
            </a:r>
            <a:r>
              <a:rPr lang="zh-TW" altLang="en-US" dirty="0" smtClean="0">
                <a:solidFill>
                  <a:srgbClr val="0070C0"/>
                </a:solidFill>
                <a:latin typeface="+mj-ea"/>
              </a:rPr>
              <a:t>圖書館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-48344" y="1272222"/>
            <a:ext cx="659904" cy="284570"/>
          </a:xfrm>
          <a:prstGeom prst="rect">
            <a:avLst/>
          </a:prstGeom>
        </p:spPr>
        <p:txBody>
          <a:bodyPr>
            <a:noAutofit/>
          </a:bodyPr>
          <a:lstStyle/>
          <a:p>
            <a:fld id="{BEB77201-3F9A-4FB1-B635-D336C2F7167B}" type="slidenum">
              <a:rPr lang="zh-TW" altLang="en-US" sz="1600" smtClean="0"/>
              <a:pPr/>
              <a:t>20</a:t>
            </a:fld>
            <a:endParaRPr lang="zh-TW" altLang="en-US" sz="1600"/>
          </a:p>
        </p:txBody>
      </p:sp>
      <p:sp>
        <p:nvSpPr>
          <p:cNvPr id="16" name="圓角矩形 15"/>
          <p:cNvSpPr/>
          <p:nvPr/>
        </p:nvSpPr>
        <p:spPr>
          <a:xfrm>
            <a:off x="275682" y="2636912"/>
            <a:ext cx="4224309" cy="118813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2"/>
                </a:solidFill>
                <a:latin typeface="+mj-ea"/>
                <a:ea typeface="+mj-ea"/>
              </a:rPr>
              <a:t>當期及當年度的</a:t>
            </a:r>
            <a:r>
              <a:rPr lang="zh-TW" altLang="en-US" b="1" dirty="0" smtClean="0">
                <a:solidFill>
                  <a:schemeClr val="tx2"/>
                </a:solidFill>
                <a:latin typeface="+mj-ea"/>
                <a:ea typeface="+mj-ea"/>
              </a:rPr>
              <a:t>期刊</a:t>
            </a:r>
            <a:endParaRPr lang="en-US" altLang="zh-TW" b="1" dirty="0" smtClean="0">
              <a:solidFill>
                <a:schemeClr val="tx2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b="1" dirty="0">
                <a:latin typeface="+mj-ea"/>
                <a:ea typeface="+mj-ea"/>
              </a:rPr>
              <a:t>地點</a:t>
            </a:r>
            <a:r>
              <a:rPr lang="zh-TW" altLang="en-US" b="1" dirty="0" smtClean="0">
                <a:latin typeface="+mj-ea"/>
                <a:ea typeface="+mj-ea"/>
              </a:rPr>
              <a:t>：</a:t>
            </a:r>
            <a:r>
              <a:rPr lang="en-US" altLang="zh-TW" dirty="0" smtClean="0">
                <a:latin typeface="+mj-ea"/>
                <a:ea typeface="+mj-ea"/>
              </a:rPr>
              <a:t>1F</a:t>
            </a:r>
            <a:r>
              <a:rPr lang="zh-TW" altLang="en-US" dirty="0" smtClean="0">
                <a:latin typeface="+mj-ea"/>
                <a:ea typeface="+mj-ea"/>
              </a:rPr>
              <a:t>，</a:t>
            </a:r>
            <a:r>
              <a:rPr lang="zh-TW" altLang="en-US" dirty="0">
                <a:latin typeface="+mj-ea"/>
                <a:ea typeface="+mj-ea"/>
              </a:rPr>
              <a:t>分</a:t>
            </a:r>
            <a:r>
              <a:rPr lang="zh-TW" altLang="en-US" dirty="0" smtClean="0">
                <a:latin typeface="+mj-ea"/>
                <a:ea typeface="+mj-ea"/>
              </a:rPr>
              <a:t>中文、西文、</a:t>
            </a:r>
            <a:r>
              <a:rPr lang="zh-TW" altLang="en-US" dirty="0">
                <a:latin typeface="+mj-ea"/>
                <a:ea typeface="+mj-ea"/>
              </a:rPr>
              <a:t>日文</a:t>
            </a:r>
            <a:r>
              <a:rPr lang="zh-TW" altLang="en-US" dirty="0" smtClean="0">
                <a:latin typeface="+mj-ea"/>
                <a:ea typeface="+mj-ea"/>
              </a:rPr>
              <a:t>三區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b="1" dirty="0" smtClean="0">
                <a:latin typeface="+mj-ea"/>
                <a:ea typeface="+mj-ea"/>
              </a:rPr>
              <a:t>排放順序：</a:t>
            </a:r>
            <a:r>
              <a:rPr lang="zh-TW" altLang="en-US" dirty="0" smtClean="0">
                <a:latin typeface="+mj-ea"/>
                <a:ea typeface="+mj-ea"/>
              </a:rPr>
              <a:t>西文依</a:t>
            </a:r>
            <a:r>
              <a:rPr lang="zh-TW" altLang="en-US" dirty="0">
                <a:latin typeface="+mj-ea"/>
                <a:ea typeface="+mj-ea"/>
              </a:rPr>
              <a:t>字母，</a:t>
            </a:r>
            <a:r>
              <a:rPr lang="zh-TW" altLang="en-US" dirty="0" smtClean="0">
                <a:latin typeface="+mj-ea"/>
                <a:ea typeface="+mj-ea"/>
              </a:rPr>
              <a:t>中文依筆畫</a:t>
            </a:r>
            <a:endParaRPr lang="en-US" altLang="zh-TW" dirty="0"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b="1" dirty="0" smtClean="0">
                <a:latin typeface="+mj-ea"/>
                <a:ea typeface="+mj-ea"/>
              </a:rPr>
              <a:t>期刊封面標籤：</a:t>
            </a:r>
            <a:r>
              <a:rPr lang="zh-TW" altLang="en-US" dirty="0" smtClean="0">
                <a:latin typeface="+mj-ea"/>
                <a:ea typeface="+mj-ea"/>
              </a:rPr>
              <a:t>有架號及卷期</a:t>
            </a:r>
            <a:endParaRPr lang="en-US" altLang="zh-TW" dirty="0" smtClean="0">
              <a:latin typeface="+mj-ea"/>
              <a:ea typeface="+mj-ea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4788024" y="2600908"/>
            <a:ext cx="4248472" cy="118813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b="1" dirty="0">
                <a:solidFill>
                  <a:srgbClr val="7030A0"/>
                </a:solidFill>
                <a:latin typeface="+mj-ea"/>
                <a:ea typeface="+mj-ea"/>
              </a:rPr>
              <a:t>非當年度的期刊</a:t>
            </a:r>
            <a:r>
              <a:rPr lang="zh-TW" altLang="en-US" b="1" dirty="0" smtClean="0">
                <a:solidFill>
                  <a:srgbClr val="7030A0"/>
                </a:solidFill>
                <a:latin typeface="+mj-ea"/>
                <a:ea typeface="+mj-ea"/>
              </a:rPr>
              <a:t>合訂本</a:t>
            </a:r>
            <a:endParaRPr lang="en-US" altLang="zh-TW" b="1" dirty="0" smtClean="0">
              <a:solidFill>
                <a:srgbClr val="7030A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b="1" dirty="0">
                <a:latin typeface="+mj-ea"/>
                <a:ea typeface="+mj-ea"/>
              </a:rPr>
              <a:t>地點</a:t>
            </a:r>
            <a:r>
              <a:rPr lang="zh-TW" altLang="en-US" dirty="0" smtClean="0">
                <a:latin typeface="+mj-ea"/>
                <a:ea typeface="+mj-ea"/>
              </a:rPr>
              <a:t>：</a:t>
            </a:r>
            <a:r>
              <a:rPr lang="en-US" altLang="zh-TW" dirty="0" smtClean="0">
                <a:latin typeface="+mj-ea"/>
                <a:ea typeface="+mj-ea"/>
              </a:rPr>
              <a:t>12F</a:t>
            </a:r>
            <a:r>
              <a:rPr lang="zh-TW" altLang="en-US" dirty="0">
                <a:latin typeface="+mj-ea"/>
                <a:ea typeface="+mj-ea"/>
              </a:rPr>
              <a:t>，分中文、西文、日文</a:t>
            </a:r>
            <a:r>
              <a:rPr lang="zh-TW" altLang="en-US" dirty="0" smtClean="0">
                <a:latin typeface="+mj-ea"/>
                <a:ea typeface="+mj-ea"/>
              </a:rPr>
              <a:t>三區</a:t>
            </a:r>
            <a:r>
              <a:rPr lang="zh-TW" altLang="en-US" b="1" dirty="0">
                <a:latin typeface="+mj-ea"/>
              </a:rPr>
              <a:t>排放順序：</a:t>
            </a:r>
            <a:r>
              <a:rPr lang="zh-TW" altLang="en-US" dirty="0" smtClean="0">
                <a:latin typeface="+mj-ea"/>
                <a:ea typeface="+mj-ea"/>
              </a:rPr>
              <a:t>西文依字母，中文依筆畫</a:t>
            </a:r>
            <a:endParaRPr lang="en-US" altLang="zh-TW" dirty="0">
              <a:latin typeface="+mj-ea"/>
              <a:ea typeface="+mj-ea"/>
            </a:endParaRPr>
          </a:p>
        </p:txBody>
      </p:sp>
      <p:sp>
        <p:nvSpPr>
          <p:cNvPr id="22" name="橢圓形圖說文字 21"/>
          <p:cNvSpPr/>
          <p:nvPr/>
        </p:nvSpPr>
        <p:spPr>
          <a:xfrm>
            <a:off x="3455876" y="4941168"/>
            <a:ext cx="2664296" cy="1368153"/>
          </a:xfrm>
          <a:prstGeom prst="wedgeEllipseCallout">
            <a:avLst>
              <a:gd name="adj1" fmla="val -48806"/>
              <a:gd name="adj2" fmla="val 3838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現刊及過刊都不外借喔</a:t>
            </a:r>
            <a:r>
              <a:rPr lang="en-US" altLang="zh-TW" dirty="0" smtClean="0">
                <a:solidFill>
                  <a:schemeClr val="tx1"/>
                </a:solidFill>
              </a:rPr>
              <a:t>!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31509" y="3933056"/>
            <a:ext cx="110479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dirty="0" smtClean="0"/>
              <a:t>1F</a:t>
            </a:r>
            <a:r>
              <a:rPr lang="zh-TW" altLang="en-US" dirty="0" smtClean="0"/>
              <a:t>現刊區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6560406" y="4088089"/>
            <a:ext cx="123142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dirty="0" smtClean="0"/>
              <a:t>12F</a:t>
            </a:r>
            <a:r>
              <a:rPr lang="zh-TW" altLang="en-US" dirty="0" smtClean="0"/>
              <a:t>過刊區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031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6860" y="5849566"/>
            <a:ext cx="4342259" cy="5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+mj-ea"/>
              </a:rPr>
              <a:t>看期刊</a:t>
            </a:r>
            <a:r>
              <a:rPr lang="en-US" altLang="zh-TW" dirty="0" smtClean="0">
                <a:solidFill>
                  <a:srgbClr val="0070C0"/>
                </a:solidFill>
                <a:latin typeface="+mj-ea"/>
              </a:rPr>
              <a:t>@</a:t>
            </a:r>
            <a:r>
              <a:rPr lang="zh-TW" altLang="en-US" dirty="0" smtClean="0">
                <a:solidFill>
                  <a:srgbClr val="0070C0"/>
                </a:solidFill>
                <a:latin typeface="+mj-ea"/>
              </a:rPr>
              <a:t>圖書館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-36512" y="1272222"/>
            <a:ext cx="611560" cy="284570"/>
          </a:xfrm>
          <a:prstGeom prst="rect">
            <a:avLst/>
          </a:prstGeom>
        </p:spPr>
        <p:txBody>
          <a:bodyPr>
            <a:noAutofit/>
          </a:bodyPr>
          <a:lstStyle/>
          <a:p>
            <a:fld id="{BEB77201-3F9A-4FB1-B635-D336C2F7167B}" type="slidenum">
              <a:rPr lang="zh-TW" altLang="en-US" sz="1600" smtClean="0"/>
              <a:pPr/>
              <a:t>21</a:t>
            </a:fld>
            <a:endParaRPr lang="zh-TW" altLang="en-US" sz="1600" dirty="0"/>
          </a:p>
        </p:txBody>
      </p:sp>
      <p:pic>
        <p:nvPicPr>
          <p:cNvPr id="205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983" y="2092957"/>
            <a:ext cx="3210886" cy="2356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2132856"/>
            <a:ext cx="3159011" cy="2276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3340" y="4916855"/>
            <a:ext cx="2993529" cy="384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63194" y="4842332"/>
            <a:ext cx="3371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橢圓形圖說文字 22"/>
          <p:cNvSpPr/>
          <p:nvPr/>
        </p:nvSpPr>
        <p:spPr>
          <a:xfrm>
            <a:off x="3049729" y="3248979"/>
            <a:ext cx="2664296" cy="1368153"/>
          </a:xfrm>
          <a:prstGeom prst="wedgeEllipseCallout">
            <a:avLst>
              <a:gd name="adj1" fmla="val 1421"/>
              <a:gd name="adj2" fmla="val 6664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也可以在線上看期刊耶</a:t>
            </a:r>
            <a:r>
              <a:rPr lang="en-US" altLang="zh-TW" dirty="0" smtClean="0">
                <a:solidFill>
                  <a:schemeClr val="tx1"/>
                </a:solidFill>
              </a:rPr>
              <a:t>! </a:t>
            </a:r>
            <a:endParaRPr lang="en-US" altLang="zh-T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33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2780928"/>
            <a:ext cx="7467600" cy="3693024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 smtClean="0"/>
              <a:t>THE</a:t>
            </a:r>
            <a:r>
              <a:rPr lang="zh-TW" altLang="en-US" dirty="0" smtClean="0"/>
              <a:t> </a:t>
            </a:r>
            <a:r>
              <a:rPr lang="en-US" altLang="zh-TW" dirty="0" smtClean="0"/>
              <a:t>END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en-US" altLang="zh-TW" dirty="0" smtClean="0"/>
              <a:t>THANK</a:t>
            </a:r>
            <a:r>
              <a:rPr lang="zh-TW" altLang="en-US" dirty="0" smtClean="0"/>
              <a:t> </a:t>
            </a:r>
            <a:r>
              <a:rPr lang="en-US" altLang="zh-TW" dirty="0" smtClean="0"/>
              <a:t>YOU!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7605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查</a:t>
            </a:r>
            <a:r>
              <a:rPr lang="zh-TW" altLang="en-US" dirty="0"/>
              <a:t>資料前須知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zh-TW" altLang="en-US" dirty="0" smtClean="0"/>
              <a:t>參考文獻格式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找</a:t>
            </a:r>
            <a:r>
              <a:rPr lang="zh-TW" altLang="en-US" dirty="0"/>
              <a:t>電子</a:t>
            </a:r>
            <a:r>
              <a:rPr lang="zh-TW" altLang="en-US" dirty="0" smtClean="0"/>
              <a:t>期刊</a:t>
            </a:r>
            <a:endParaRPr lang="en-US" altLang="zh-TW" dirty="0"/>
          </a:p>
          <a:p>
            <a:pPr lvl="1"/>
            <a:r>
              <a:rPr lang="zh-TW" altLang="en-US" dirty="0" smtClean="0"/>
              <a:t>找論文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5479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參考文獻格式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寫文章一定要記得註明文獻來源</a:t>
            </a:r>
            <a:endParaRPr lang="en-US" altLang="zh-TW" dirty="0" smtClean="0"/>
          </a:p>
          <a:p>
            <a:r>
              <a:rPr lang="zh-TW" altLang="en-US" dirty="0" smtClean="0"/>
              <a:t>註明文獻來源的格式有很多種，社會科學領域最常用的是</a:t>
            </a:r>
            <a:r>
              <a:rPr lang="en-US" altLang="zh-TW" dirty="0" smtClean="0"/>
              <a:t>APA</a:t>
            </a:r>
          </a:p>
          <a:p>
            <a:r>
              <a:rPr lang="en-US" altLang="zh-TW" dirty="0" smtClean="0"/>
              <a:t>APA</a:t>
            </a:r>
            <a:r>
              <a:rPr lang="zh-TW" altLang="en-US" dirty="0" smtClean="0"/>
              <a:t>在文章中呈現的方式：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….</a:t>
            </a:r>
            <a:r>
              <a:rPr lang="zh-TW" altLang="en-US" dirty="0" smtClean="0"/>
              <a:t>角色</a:t>
            </a:r>
            <a:r>
              <a:rPr lang="zh-TW" altLang="en-US" dirty="0"/>
              <a:t>的選定， 都讓學生主導參與 </a:t>
            </a:r>
            <a:r>
              <a:rPr lang="en-US" altLang="zh-TW" dirty="0"/>
              <a:t>(</a:t>
            </a:r>
            <a:r>
              <a:rPr lang="en-US" altLang="zh-TW" dirty="0" smtClean="0"/>
              <a:t>Long, </a:t>
            </a:r>
            <a:r>
              <a:rPr lang="en-US" altLang="zh-TW" dirty="0"/>
              <a:t>1990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…</a:t>
            </a:r>
            <a:r>
              <a:rPr lang="zh-TW" altLang="en-US" dirty="0" smtClean="0"/>
              <a:t>比</a:t>
            </a:r>
            <a:r>
              <a:rPr lang="zh-TW" altLang="en-US" dirty="0"/>
              <a:t>在教室裡被動式的受教</a:t>
            </a:r>
            <a:r>
              <a:rPr lang="en-US" altLang="zh-TW" dirty="0"/>
              <a:t>(</a:t>
            </a:r>
            <a:r>
              <a:rPr lang="zh-TW" altLang="en-US" dirty="0"/>
              <a:t>柳雅梅， </a:t>
            </a:r>
            <a:r>
              <a:rPr lang="en-US" altLang="zh-TW" dirty="0"/>
              <a:t>2002 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2785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參考文獻格式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寫文章一定要記得註明文獻來源</a:t>
            </a:r>
            <a:endParaRPr lang="en-US" altLang="zh-TW" dirty="0" smtClean="0"/>
          </a:p>
          <a:p>
            <a:r>
              <a:rPr lang="zh-TW" altLang="en-US" dirty="0" smtClean="0"/>
              <a:t>註明文獻來源的格式有很多種，社會科學領域最常用的是</a:t>
            </a:r>
            <a:r>
              <a:rPr lang="en-US" altLang="zh-TW" dirty="0" smtClean="0"/>
              <a:t>APA</a:t>
            </a:r>
          </a:p>
          <a:p>
            <a:r>
              <a:rPr lang="en-US" altLang="zh-TW" dirty="0" smtClean="0"/>
              <a:t>APA</a:t>
            </a:r>
            <a:r>
              <a:rPr lang="zh-TW" altLang="en-US" dirty="0" smtClean="0"/>
              <a:t>在文章中呈現的方式：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….</a:t>
            </a:r>
            <a:r>
              <a:rPr lang="zh-TW" altLang="en-US" dirty="0" smtClean="0"/>
              <a:t>角色</a:t>
            </a:r>
            <a:r>
              <a:rPr lang="zh-TW" altLang="en-US" dirty="0"/>
              <a:t>的選定， 都讓學生主導參與 </a:t>
            </a:r>
            <a:r>
              <a:rPr lang="en-US" altLang="zh-TW" dirty="0"/>
              <a:t>(</a:t>
            </a:r>
            <a:r>
              <a:rPr lang="en-US" altLang="zh-TW" dirty="0" smtClean="0"/>
              <a:t>Long, </a:t>
            </a:r>
            <a:r>
              <a:rPr lang="en-US" altLang="zh-TW" dirty="0"/>
              <a:t>1990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…</a:t>
            </a:r>
            <a:r>
              <a:rPr lang="zh-TW" altLang="en-US" dirty="0" smtClean="0"/>
              <a:t>比</a:t>
            </a:r>
            <a:r>
              <a:rPr lang="zh-TW" altLang="en-US" dirty="0"/>
              <a:t>在教室裡被動式的受教</a:t>
            </a:r>
            <a:r>
              <a:rPr lang="en-US" altLang="zh-TW" dirty="0"/>
              <a:t>(</a:t>
            </a:r>
            <a:r>
              <a:rPr lang="zh-TW" altLang="en-US" dirty="0"/>
              <a:t>柳雅梅， </a:t>
            </a:r>
            <a:r>
              <a:rPr lang="en-US" altLang="zh-TW" dirty="0"/>
              <a:t>2002 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386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辨識文獻資料類型：圖書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 rotWithShape="1">
          <a:blip r:embed="rId3"/>
          <a:srcRect t="5900"/>
          <a:stretch/>
        </p:blipFill>
        <p:spPr>
          <a:xfrm>
            <a:off x="0" y="404664"/>
            <a:ext cx="914400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81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zh-TW" altLang="en-US" smtClean="0"/>
              <a:t>辨識文獻資料類型：期刊文獻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 rotWithShape="1">
          <a:blip r:embed="rId3"/>
          <a:srcRect t="8000"/>
          <a:stretch/>
        </p:blipFill>
        <p:spPr>
          <a:xfrm>
            <a:off x="0" y="548680"/>
            <a:ext cx="9144000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30957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185609" y="-99392"/>
            <a:ext cx="294183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4400" spc="-1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找電子期刊</a:t>
            </a:r>
            <a:endParaRPr lang="en-US" altLang="zh-TW" sz="4400" spc="-1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AutoShape 2" descr="「android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83212" y="1215476"/>
            <a:ext cx="3951055" cy="9396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+mj-ea"/>
                <a:cs typeface="Arial" pitchFamily="34" charset="0"/>
              </a:rPr>
              <a:t>進入圖書館首頁</a:t>
            </a:r>
            <a:r>
              <a:rPr lang="zh-TW" altLang="en-US" sz="2800" dirty="0" smtClean="0">
                <a:latin typeface="+mj-ea"/>
                <a:cs typeface="Arial" pitchFamily="34" charset="0"/>
              </a:rPr>
              <a:t>，</a:t>
            </a:r>
            <a:endParaRPr lang="en-US" altLang="zh-TW" sz="2800" dirty="0" smtClean="0">
              <a:latin typeface="+mj-ea"/>
              <a:cs typeface="Arial" pitchFamily="34" charset="0"/>
            </a:endParaRPr>
          </a:p>
          <a:p>
            <a:pPr algn="ctr"/>
            <a:r>
              <a:rPr lang="zh-TW" altLang="en-US" sz="2800" dirty="0" smtClean="0">
                <a:latin typeface="+mj-ea"/>
                <a:cs typeface="Arial" pitchFamily="34" charset="0"/>
              </a:rPr>
              <a:t>點選</a:t>
            </a:r>
            <a:r>
              <a:rPr lang="zh-TW" altLang="en-US" sz="2800" dirty="0">
                <a:latin typeface="+mj-ea"/>
                <a:cs typeface="Arial" pitchFamily="34" charset="0"/>
              </a:rPr>
              <a:t>電子期刊</a:t>
            </a:r>
            <a:r>
              <a:rPr lang="zh-TW" altLang="en-US" sz="2800" dirty="0" smtClean="0">
                <a:latin typeface="+mj-ea"/>
                <a:cs typeface="Arial" pitchFamily="34" charset="0"/>
              </a:rPr>
              <a:t>資料庫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-36512" y="2191171"/>
            <a:ext cx="4536504" cy="3578088"/>
            <a:chOff x="185610" y="1512575"/>
            <a:chExt cx="3908068" cy="2924537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5610" y="1512575"/>
              <a:ext cx="3908068" cy="2924537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1768843"/>
              <a:ext cx="3401156" cy="2412000"/>
            </a:xfrm>
            <a:prstGeom prst="rect">
              <a:avLst/>
            </a:prstGeom>
          </p:spPr>
        </p:pic>
      </p:grpSp>
      <p:sp>
        <p:nvSpPr>
          <p:cNvPr id="17" name="矩形 16"/>
          <p:cNvSpPr/>
          <p:nvPr/>
        </p:nvSpPr>
        <p:spPr>
          <a:xfrm>
            <a:off x="4893376" y="1215476"/>
            <a:ext cx="3951055" cy="9396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+mj-ea"/>
                <a:cs typeface="Arial" pitchFamily="34" charset="0"/>
              </a:rPr>
              <a:t>點選中日文電子期刊</a:t>
            </a: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6106" y="2191171"/>
            <a:ext cx="4536504" cy="357808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699" y="2636912"/>
            <a:ext cx="3672408" cy="200441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23528" y="5085184"/>
            <a:ext cx="740712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5940152" y="3717032"/>
            <a:ext cx="720080" cy="2880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投影片編號版面配置區 1"/>
          <p:cNvSpPr txBox="1">
            <a:spLocks/>
          </p:cNvSpPr>
          <p:nvPr/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rgbClr val="4E67C8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zh-TW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j-cs"/>
              </a:rPr>
              <a:t>3</a:t>
            </a: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59004" y="6069568"/>
            <a:ext cx="4348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操作影片： </a:t>
            </a:r>
            <a:r>
              <a:rPr lang="en-US" altLang="zh-TW" dirty="0" smtClean="0">
                <a:hlinkClick r:id="rId7"/>
              </a:rPr>
              <a:t>https://youtu.be/4-aqTEmX44o</a:t>
            </a:r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527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98824" y="-44760"/>
            <a:ext cx="2941831" cy="1237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4400" spc="-100" dirty="0">
                <a:solidFill>
                  <a:srgbClr val="002060"/>
                </a:solidFill>
              </a:rPr>
              <a:t>找電子期刊</a:t>
            </a:r>
            <a:endParaRPr lang="en-US" altLang="zh-TW" sz="4400" spc="-100" dirty="0">
              <a:solidFill>
                <a:srgbClr val="002060"/>
              </a:solidFill>
            </a:endParaRPr>
          </a:p>
        </p:txBody>
      </p:sp>
      <p:sp>
        <p:nvSpPr>
          <p:cNvPr id="10" name="AutoShape 2" descr="「android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83212" y="1215476"/>
            <a:ext cx="3951055" cy="9396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+mj-ea"/>
                <a:cs typeface="Arial" pitchFamily="34" charset="0"/>
              </a:rPr>
              <a:t>輸入想找的雜誌名稱</a:t>
            </a:r>
            <a:endParaRPr lang="en-US" altLang="zh-TW" sz="2800" dirty="0" smtClean="0">
              <a:latin typeface="+mj-ea"/>
              <a:cs typeface="Arial" pitchFamily="34" charset="0"/>
            </a:endParaRPr>
          </a:p>
          <a:p>
            <a:pPr algn="ctr"/>
            <a:r>
              <a:rPr lang="zh-TW" altLang="en-US" sz="2800" dirty="0">
                <a:latin typeface="+mj-ea"/>
                <a:cs typeface="Arial" pitchFamily="34" charset="0"/>
              </a:rPr>
              <a:t>如：</a:t>
            </a:r>
            <a:r>
              <a:rPr lang="zh-TW" altLang="en-US" sz="2800" dirty="0" smtClean="0">
                <a:latin typeface="+mj-ea"/>
                <a:cs typeface="Arial" pitchFamily="34" charset="0"/>
              </a:rPr>
              <a:t>商業周刊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2191171"/>
            <a:ext cx="4536504" cy="3578088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893376" y="1215476"/>
            <a:ext cx="3951055" cy="9396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+mj-ea"/>
                <a:cs typeface="Arial" pitchFamily="34" charset="0"/>
              </a:rPr>
              <a:t>點選任一查詢結果</a:t>
            </a: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6106" y="2191171"/>
            <a:ext cx="4536504" cy="3578088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2" y="2552671"/>
            <a:ext cx="3951055" cy="289255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403648" y="3501008"/>
            <a:ext cx="2088232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552670"/>
            <a:ext cx="3744416" cy="2892553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4994663" y="3501008"/>
            <a:ext cx="585449" cy="720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投影片編號版面配置區 1"/>
          <p:cNvSpPr txBox="1">
            <a:spLocks/>
          </p:cNvSpPr>
          <p:nvPr/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rgbClr val="4E67C8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zh-TW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j-cs"/>
              </a:rPr>
              <a:t>4</a:t>
            </a: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307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2.1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525</TotalTime>
  <Words>909</Words>
  <Application>Microsoft Office PowerPoint</Application>
  <PresentationFormat>如螢幕大小 (4:3)</PresentationFormat>
  <Paragraphs>114</Paragraphs>
  <Slides>22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壁窗</vt:lpstr>
      <vt:lpstr>西文資料庫</vt:lpstr>
      <vt:lpstr>Outline</vt:lpstr>
      <vt:lpstr>查資料前須知：</vt:lpstr>
      <vt:lpstr>參考文獻格式</vt:lpstr>
      <vt:lpstr>參考文獻格式</vt:lpstr>
      <vt:lpstr>辨識文獻資料類型：圖書</vt:lpstr>
      <vt:lpstr>辨識文獻資料類型：期刊文獻</vt:lpstr>
      <vt:lpstr>PowerPoint 簡報</vt:lpstr>
      <vt:lpstr>PowerPoint 簡報</vt:lpstr>
      <vt:lpstr>PowerPoint 簡報</vt:lpstr>
      <vt:lpstr>PowerPoint 簡報</vt:lpstr>
      <vt:lpstr>PowerPoint 簡報</vt:lpstr>
      <vt:lpstr>西文資料庫</vt:lpstr>
      <vt:lpstr>西文資料庫</vt:lpstr>
      <vt:lpstr>SDOL</vt:lpstr>
      <vt:lpstr>EBSCO</vt:lpstr>
      <vt:lpstr>紙本期刊相關資訊</vt:lpstr>
      <vt:lpstr>PowerPoint 簡報</vt:lpstr>
      <vt:lpstr>找期刊@圖書館館藏查詢</vt:lpstr>
      <vt:lpstr>看期刊@圖書館</vt:lpstr>
      <vt:lpstr>看期刊@圖書館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西文資料庫檢索方法</dc:title>
  <dc:creator>Yu</dc:creator>
  <cp:lastModifiedBy>Yu</cp:lastModifiedBy>
  <cp:revision>32</cp:revision>
  <dcterms:created xsi:type="dcterms:W3CDTF">2015-09-18T01:02:53Z</dcterms:created>
  <dcterms:modified xsi:type="dcterms:W3CDTF">2016-10-11T02:54:51Z</dcterms:modified>
</cp:coreProperties>
</file>